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70" r:id="rId14"/>
    <p:sldId id="278" r:id="rId15"/>
    <p:sldId id="269" r:id="rId16"/>
    <p:sldId id="271" r:id="rId17"/>
    <p:sldId id="272" r:id="rId18"/>
    <p:sldId id="273" r:id="rId19"/>
    <p:sldId id="274" r:id="rId20"/>
    <p:sldId id="275" r:id="rId21"/>
    <p:sldId id="276" r:id="rId22"/>
    <p:sldId id="277" r:id="rId23"/>
    <p:sldId id="27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615" autoAdjust="0"/>
    <p:restoredTop sz="86432" autoAdjust="0"/>
  </p:normalViewPr>
  <p:slideViewPr>
    <p:cSldViewPr>
      <p:cViewPr varScale="1">
        <p:scale>
          <a:sx n="91" d="100"/>
          <a:sy n="91" d="100"/>
        </p:scale>
        <p:origin x="-282" y="-108"/>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9909F10-0E74-410B-9434-612DD1806640}" type="datetimeFigureOut">
              <a:rPr lang="en-US" smtClean="0"/>
              <a:pPr/>
              <a:t>11/7/2009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196F62-70E8-4668-9371-870ADC3A46DF}"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E3E37B-1A6F-4B89-8A0B-3F5A3A3D5DD7}" type="datetimeFigureOut">
              <a:rPr lang="en-US" smtClean="0"/>
              <a:pPr/>
              <a:t>11/7/2009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F51C68-8BC8-442F-8827-C8040B93587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BAF51C68-8BC8-442F-8827-C8040B93587C}"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3A7677-A0F5-47A3-BB50-E320918DC587}" type="datetimeFigureOut">
              <a:rPr lang="en-US" smtClean="0"/>
              <a:pPr/>
              <a:t>11/7/2009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E996AD-72AF-44D8-B05B-90FCE160FAA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3A7677-A0F5-47A3-BB50-E320918DC587}" type="datetimeFigureOut">
              <a:rPr lang="en-US" smtClean="0"/>
              <a:pPr/>
              <a:t>11/7/2009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E996AD-72AF-44D8-B05B-90FCE160FAA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3A7677-A0F5-47A3-BB50-E320918DC587}" type="datetimeFigureOut">
              <a:rPr lang="en-US" smtClean="0"/>
              <a:pPr/>
              <a:t>11/7/2009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E996AD-72AF-44D8-B05B-90FCE160FAA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3A7677-A0F5-47A3-BB50-E320918DC587}" type="datetimeFigureOut">
              <a:rPr lang="en-US" smtClean="0"/>
              <a:pPr/>
              <a:t>11/7/2009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E996AD-72AF-44D8-B05B-90FCE160FAA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3A7677-A0F5-47A3-BB50-E320918DC587}" type="datetimeFigureOut">
              <a:rPr lang="en-US" smtClean="0"/>
              <a:pPr/>
              <a:t>11/7/2009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E996AD-72AF-44D8-B05B-90FCE160FAA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3A7677-A0F5-47A3-BB50-E320918DC587}" type="datetimeFigureOut">
              <a:rPr lang="en-US" smtClean="0"/>
              <a:pPr/>
              <a:t>11/7/2009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E996AD-72AF-44D8-B05B-90FCE160FAA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3A7677-A0F5-47A3-BB50-E320918DC587}" type="datetimeFigureOut">
              <a:rPr lang="en-US" smtClean="0"/>
              <a:pPr/>
              <a:t>11/7/2009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E996AD-72AF-44D8-B05B-90FCE160FAA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3A7677-A0F5-47A3-BB50-E320918DC587}" type="datetimeFigureOut">
              <a:rPr lang="en-US" smtClean="0"/>
              <a:pPr/>
              <a:t>11/7/2009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E996AD-72AF-44D8-B05B-90FCE160FAA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3A7677-A0F5-47A3-BB50-E320918DC587}" type="datetimeFigureOut">
              <a:rPr lang="en-US" smtClean="0"/>
              <a:pPr/>
              <a:t>11/7/2009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E996AD-72AF-44D8-B05B-90FCE160FAA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3A7677-A0F5-47A3-BB50-E320918DC587}" type="datetimeFigureOut">
              <a:rPr lang="en-US" smtClean="0"/>
              <a:pPr/>
              <a:t>11/7/2009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E996AD-72AF-44D8-B05B-90FCE160FAA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3A7677-A0F5-47A3-BB50-E320918DC587}" type="datetimeFigureOut">
              <a:rPr lang="en-US" smtClean="0"/>
              <a:pPr/>
              <a:t>11/7/2009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E996AD-72AF-44D8-B05B-90FCE160FAA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3A7677-A0F5-47A3-BB50-E320918DC587}" type="datetimeFigureOut">
              <a:rPr lang="en-US" smtClean="0"/>
              <a:pPr/>
              <a:t>11/7/2009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E996AD-72AF-44D8-B05B-90FCE160FAA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legacycanine.com/store/index.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atts.or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i="1" dirty="0" smtClean="0">
                <a:solidFill>
                  <a:srgbClr val="002060"/>
                </a:solidFill>
              </a:rPr>
              <a:t>Breeder’s Guide to Raising Superstar Dogs</a:t>
            </a:r>
            <a:endParaRPr lang="en-US" i="1" dirty="0">
              <a:solidFill>
                <a:srgbClr val="002060"/>
              </a:solidFill>
            </a:endParaRPr>
          </a:p>
        </p:txBody>
      </p:sp>
      <p:sp>
        <p:nvSpPr>
          <p:cNvPr id="3" name="Subtitle 2"/>
          <p:cNvSpPr>
            <a:spLocks noGrp="1"/>
          </p:cNvSpPr>
          <p:nvPr>
            <p:ph type="subTitle" idx="1"/>
          </p:nvPr>
        </p:nvSpPr>
        <p:spPr/>
        <p:txBody>
          <a:bodyPr/>
          <a:lstStyle/>
          <a:p>
            <a:r>
              <a:rPr lang="en-US" dirty="0" smtClean="0">
                <a:solidFill>
                  <a:srgbClr val="002060"/>
                </a:solidFill>
              </a:rPr>
              <a:t>Speech by Lorraine </a:t>
            </a:r>
            <a:r>
              <a:rPr lang="en-US" dirty="0" err="1" smtClean="0">
                <a:solidFill>
                  <a:srgbClr val="002060"/>
                </a:solidFill>
              </a:rPr>
              <a:t>Gaudio</a:t>
            </a:r>
            <a:r>
              <a:rPr lang="en-US" dirty="0" smtClean="0">
                <a:solidFill>
                  <a:srgbClr val="002060"/>
                </a:solidFill>
              </a:rPr>
              <a:t>, CPDT</a:t>
            </a:r>
          </a:p>
          <a:p>
            <a:r>
              <a:rPr lang="en-US" dirty="0" smtClean="0">
                <a:solidFill>
                  <a:srgbClr val="002060"/>
                </a:solidFill>
              </a:rPr>
              <a:t>Book by Jerry Hope, CDBC</a:t>
            </a:r>
          </a:p>
          <a:p>
            <a:endParaRPr lang="en-US"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Pre-natal</a:t>
            </a:r>
            <a:endParaRPr lang="en-US" dirty="0">
              <a:solidFill>
                <a:srgbClr val="002060"/>
              </a:solidFill>
            </a:endParaRPr>
          </a:p>
        </p:txBody>
      </p:sp>
      <p:sp>
        <p:nvSpPr>
          <p:cNvPr id="3" name="Content Placeholder 2"/>
          <p:cNvSpPr>
            <a:spLocks noGrp="1"/>
          </p:cNvSpPr>
          <p:nvPr>
            <p:ph idx="1"/>
          </p:nvPr>
        </p:nvSpPr>
        <p:spPr/>
        <p:txBody>
          <a:bodyPr/>
          <a:lstStyle/>
          <a:p>
            <a:r>
              <a:rPr lang="en-US" dirty="0" smtClean="0">
                <a:solidFill>
                  <a:srgbClr val="002060"/>
                </a:solidFill>
              </a:rPr>
              <a:t>Bitch is healthy before breeding</a:t>
            </a:r>
          </a:p>
          <a:p>
            <a:r>
              <a:rPr lang="en-US" dirty="0" smtClean="0">
                <a:solidFill>
                  <a:srgbClr val="002060"/>
                </a:solidFill>
              </a:rPr>
              <a:t>Keep bitch relaxed and calm during pregnancy</a:t>
            </a:r>
          </a:p>
          <a:p>
            <a:r>
              <a:rPr lang="en-US" dirty="0" smtClean="0">
                <a:solidFill>
                  <a:srgbClr val="002060"/>
                </a:solidFill>
              </a:rPr>
              <a:t>Good Diet</a:t>
            </a:r>
          </a:p>
          <a:p>
            <a:r>
              <a:rPr lang="en-US" dirty="0" smtClean="0">
                <a:solidFill>
                  <a:srgbClr val="002060"/>
                </a:solidFill>
              </a:rPr>
              <a:t>Fresh water </a:t>
            </a:r>
          </a:p>
          <a:p>
            <a:r>
              <a:rPr lang="en-US" dirty="0" smtClean="0">
                <a:solidFill>
                  <a:srgbClr val="002060"/>
                </a:solidFill>
              </a:rPr>
              <a:t>Moderate exercise</a:t>
            </a:r>
          </a:p>
          <a:p>
            <a:r>
              <a:rPr lang="en-US" dirty="0" smtClean="0">
                <a:solidFill>
                  <a:srgbClr val="002060"/>
                </a:solidFill>
              </a:rPr>
              <a:t>Give her the attention and affection if she become clingy</a:t>
            </a:r>
            <a:endParaRPr lang="en-US" dirty="0">
              <a:solidFill>
                <a:srgbClr val="00206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Neo-natal </a:t>
            </a:r>
            <a:endParaRPr lang="en-US" dirty="0">
              <a:solidFill>
                <a:srgbClr val="002060"/>
              </a:solidFill>
            </a:endParaRPr>
          </a:p>
        </p:txBody>
      </p:sp>
      <p:sp>
        <p:nvSpPr>
          <p:cNvPr id="3" name="Content Placeholder 2"/>
          <p:cNvSpPr>
            <a:spLocks noGrp="1"/>
          </p:cNvSpPr>
          <p:nvPr>
            <p:ph idx="1"/>
          </p:nvPr>
        </p:nvSpPr>
        <p:spPr/>
        <p:txBody>
          <a:bodyPr>
            <a:normAutofit fontScale="70000" lnSpcReduction="20000"/>
          </a:bodyPr>
          <a:lstStyle/>
          <a:p>
            <a:r>
              <a:rPr lang="en-US" dirty="0" smtClean="0">
                <a:solidFill>
                  <a:srgbClr val="002060"/>
                </a:solidFill>
              </a:rPr>
              <a:t>Birth to 12 days</a:t>
            </a:r>
          </a:p>
          <a:p>
            <a:r>
              <a:rPr lang="en-US" dirty="0" smtClean="0">
                <a:solidFill>
                  <a:srgbClr val="002060"/>
                </a:solidFill>
              </a:rPr>
              <a:t>“Bio-Sensor” proven to strengthen immune system, create stronger heartbeats and promote more rapid recovery to stress in it’s adult life. </a:t>
            </a:r>
          </a:p>
          <a:p>
            <a:r>
              <a:rPr lang="en-US" dirty="0" smtClean="0">
                <a:solidFill>
                  <a:srgbClr val="002060"/>
                </a:solidFill>
              </a:rPr>
              <a:t>Introduce involuntary systems to changing positions starting at 3 days old (if dewclaws were removed at 2 days start on 5) Stop when pups eye start to </a:t>
            </a:r>
            <a:r>
              <a:rPr lang="en-US" dirty="0" smtClean="0">
                <a:solidFill>
                  <a:srgbClr val="002060"/>
                </a:solidFill>
              </a:rPr>
              <a:t>open</a:t>
            </a:r>
          </a:p>
          <a:p>
            <a:r>
              <a:rPr lang="en-US" dirty="0" smtClean="0">
                <a:solidFill>
                  <a:srgbClr val="002060"/>
                </a:solidFill>
              </a:rPr>
              <a:t>Five </a:t>
            </a:r>
            <a:r>
              <a:rPr lang="en-US" dirty="0" smtClean="0">
                <a:solidFill>
                  <a:srgbClr val="002060"/>
                </a:solidFill>
              </a:rPr>
              <a:t>exercises done 1 x day at the same time you weight the pup never lasting more the 5 seconds (start on 3 seconds)</a:t>
            </a:r>
          </a:p>
          <a:p>
            <a:r>
              <a:rPr lang="en-US" dirty="0" smtClean="0">
                <a:solidFill>
                  <a:srgbClr val="002060"/>
                </a:solidFill>
              </a:rPr>
              <a:t>Tactile Stimulation with a q-tip</a:t>
            </a:r>
          </a:p>
          <a:p>
            <a:r>
              <a:rPr lang="en-US" dirty="0" smtClean="0">
                <a:solidFill>
                  <a:srgbClr val="002060"/>
                </a:solidFill>
              </a:rPr>
              <a:t>Head up, head down, on back</a:t>
            </a:r>
          </a:p>
          <a:p>
            <a:r>
              <a:rPr lang="en-US" dirty="0" smtClean="0">
                <a:solidFill>
                  <a:srgbClr val="002060"/>
                </a:solidFill>
              </a:rPr>
              <a:t>Thermal Stimulation</a:t>
            </a:r>
          </a:p>
          <a:p>
            <a:r>
              <a:rPr lang="en-US" dirty="0" smtClean="0">
                <a:solidFill>
                  <a:srgbClr val="002060"/>
                </a:solidFill>
              </a:rPr>
              <a:t>Weigh and return to mom for comfort</a:t>
            </a:r>
            <a:endParaRPr lang="en-US" dirty="0">
              <a:solidFill>
                <a:srgbClr val="00206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Transitional Period</a:t>
            </a:r>
            <a:endParaRPr lang="en-US" dirty="0">
              <a:solidFill>
                <a:srgbClr val="002060"/>
              </a:solidFill>
            </a:endParaRPr>
          </a:p>
        </p:txBody>
      </p:sp>
      <p:sp>
        <p:nvSpPr>
          <p:cNvPr id="3" name="Content Placeholder 2"/>
          <p:cNvSpPr>
            <a:spLocks noGrp="1"/>
          </p:cNvSpPr>
          <p:nvPr>
            <p:ph idx="1"/>
          </p:nvPr>
        </p:nvSpPr>
        <p:spPr/>
        <p:txBody>
          <a:bodyPr>
            <a:normAutofit fontScale="70000" lnSpcReduction="20000"/>
          </a:bodyPr>
          <a:lstStyle/>
          <a:p>
            <a:r>
              <a:rPr lang="en-US" dirty="0" smtClean="0">
                <a:solidFill>
                  <a:srgbClr val="002060"/>
                </a:solidFill>
              </a:rPr>
              <a:t>13 days to 20 days old</a:t>
            </a:r>
          </a:p>
          <a:p>
            <a:r>
              <a:rPr lang="en-US" dirty="0" smtClean="0">
                <a:solidFill>
                  <a:srgbClr val="002060"/>
                </a:solidFill>
              </a:rPr>
              <a:t>Eyes open but will not be fully functional until 9-10 weeks</a:t>
            </a:r>
          </a:p>
          <a:p>
            <a:r>
              <a:rPr lang="en-US" dirty="0" smtClean="0">
                <a:solidFill>
                  <a:srgbClr val="002060"/>
                </a:solidFill>
              </a:rPr>
              <a:t>Ears open and will have full hearing by 20 -22 days old</a:t>
            </a:r>
          </a:p>
          <a:p>
            <a:r>
              <a:rPr lang="en-US" dirty="0" smtClean="0">
                <a:solidFill>
                  <a:srgbClr val="002060"/>
                </a:solidFill>
              </a:rPr>
              <a:t>Increase brain activity with noise and light</a:t>
            </a:r>
          </a:p>
          <a:p>
            <a:r>
              <a:rPr lang="en-US" dirty="0" smtClean="0">
                <a:solidFill>
                  <a:srgbClr val="002060"/>
                </a:solidFill>
              </a:rPr>
              <a:t>For about 2 minutes: Expose </a:t>
            </a:r>
            <a:r>
              <a:rPr lang="en-US" dirty="0" smtClean="0">
                <a:solidFill>
                  <a:srgbClr val="002060"/>
                </a:solidFill>
              </a:rPr>
              <a:t>to soft noises and low level light changes with changing tempo (classical music on TV) Increase levels as pups begin to move around more. GO SLOW but use Thunder tapes, play base music. </a:t>
            </a:r>
          </a:p>
          <a:p>
            <a:r>
              <a:rPr lang="en-US" dirty="0" smtClean="0">
                <a:solidFill>
                  <a:srgbClr val="002060"/>
                </a:solidFill>
              </a:rPr>
              <a:t>Make startling sound while pups are all cuddled and sleeping. </a:t>
            </a:r>
            <a:r>
              <a:rPr lang="en-US" dirty="0">
                <a:solidFill>
                  <a:srgbClr val="002060"/>
                </a:solidFill>
              </a:rPr>
              <a:t> </a:t>
            </a:r>
            <a:r>
              <a:rPr lang="en-US" dirty="0" smtClean="0">
                <a:solidFill>
                  <a:srgbClr val="002060"/>
                </a:solidFill>
              </a:rPr>
              <a:t>What is a noisy home with kids like? Crying baby’s, gun shots  . . . </a:t>
            </a:r>
          </a:p>
          <a:p>
            <a:r>
              <a:rPr lang="en-US" dirty="0" smtClean="0">
                <a:solidFill>
                  <a:srgbClr val="002060"/>
                </a:solidFill>
                <a:hlinkClick r:id="rId3"/>
              </a:rPr>
              <a:t>http://www.legacycanine.com/store/index.html</a:t>
            </a:r>
            <a:endParaRPr lang="en-US" dirty="0" smtClean="0">
              <a:solidFill>
                <a:srgbClr val="002060"/>
              </a:solidFill>
            </a:endParaRPr>
          </a:p>
          <a:p>
            <a:r>
              <a:rPr lang="en-US" dirty="0" smtClean="0">
                <a:solidFill>
                  <a:srgbClr val="002060"/>
                </a:solidFill>
              </a:rPr>
              <a:t>Weaning puppies are touched while eating their gruel. Touch food to mouths and hand feed a little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Socialization Period</a:t>
            </a:r>
            <a:endParaRPr lang="en-US" dirty="0">
              <a:solidFill>
                <a:srgbClr val="002060"/>
              </a:solidFill>
            </a:endParaRPr>
          </a:p>
        </p:txBody>
      </p:sp>
      <p:sp>
        <p:nvSpPr>
          <p:cNvPr id="3" name="Content Placeholder 2"/>
          <p:cNvSpPr>
            <a:spLocks noGrp="1"/>
          </p:cNvSpPr>
          <p:nvPr>
            <p:ph idx="1"/>
          </p:nvPr>
        </p:nvSpPr>
        <p:spPr/>
        <p:txBody>
          <a:bodyPr>
            <a:normAutofit fontScale="70000" lnSpcReduction="20000"/>
          </a:bodyPr>
          <a:lstStyle/>
          <a:p>
            <a:r>
              <a:rPr lang="en-US" dirty="0" smtClean="0">
                <a:solidFill>
                  <a:srgbClr val="002060"/>
                </a:solidFill>
              </a:rPr>
              <a:t>3 weeks to 14 weeks old</a:t>
            </a:r>
          </a:p>
          <a:p>
            <a:r>
              <a:rPr lang="en-US" dirty="0" smtClean="0">
                <a:solidFill>
                  <a:srgbClr val="002060"/>
                </a:solidFill>
              </a:rPr>
              <a:t>All of the following behaviors will be continued into new home and will slowly become more advanced</a:t>
            </a:r>
          </a:p>
          <a:p>
            <a:r>
              <a:rPr lang="en-US" dirty="0" smtClean="0">
                <a:solidFill>
                  <a:srgbClr val="002060"/>
                </a:solidFill>
              </a:rPr>
              <a:t>Teach bite inhibition (most important skill)</a:t>
            </a:r>
          </a:p>
          <a:p>
            <a:r>
              <a:rPr lang="en-US" dirty="0" smtClean="0">
                <a:solidFill>
                  <a:srgbClr val="002060"/>
                </a:solidFill>
              </a:rPr>
              <a:t>Start with introducing other animals like cat(s), bird(s) </a:t>
            </a:r>
          </a:p>
          <a:p>
            <a:r>
              <a:rPr lang="en-US" dirty="0" smtClean="0">
                <a:solidFill>
                  <a:srgbClr val="002060"/>
                </a:solidFill>
              </a:rPr>
              <a:t>KNOW THE TEMPERMENT and MEDICAL HISTORY of the other animals. Don’t skip this very important step. Find animals safe and healthy.  Protective mom’s are away securely. </a:t>
            </a:r>
          </a:p>
          <a:p>
            <a: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kern="1200" dirty="0" smtClean="0">
                <a:solidFill>
                  <a:srgbClr val="002060"/>
                </a:solidFill>
                <a:latin typeface="+mn-lt"/>
                <a:ea typeface="+mn-ea"/>
                <a:cs typeface="+mn-cs"/>
              </a:rPr>
              <a:t>Recall as soon at they are on their legs</a:t>
            </a:r>
            <a:endParaRPr lang="en-US" dirty="0" smtClean="0">
              <a:solidFill>
                <a:srgbClr val="002060"/>
              </a:solidFill>
            </a:endParaRPr>
          </a:p>
          <a:p>
            <a:r>
              <a:rPr lang="en-US" dirty="0" smtClean="0">
                <a:solidFill>
                  <a:srgbClr val="002060"/>
                </a:solidFill>
              </a:rPr>
              <a:t>Allow them to explore a new safe area. Add interesting items in the area each day (pull out things from the garage and closet)</a:t>
            </a:r>
          </a:p>
          <a:p>
            <a:r>
              <a:rPr lang="en-US" dirty="0" smtClean="0">
                <a:solidFill>
                  <a:srgbClr val="002060"/>
                </a:solidFill>
              </a:rPr>
              <a:t>4 wks Start taking then out to potty (every meal, play, waking up)</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Socialization Period</a:t>
            </a:r>
            <a:endParaRPr lang="en-US" dirty="0">
              <a:solidFill>
                <a:srgbClr val="002060"/>
              </a:solidFill>
            </a:endParaRPr>
          </a:p>
        </p:txBody>
      </p:sp>
      <p:sp>
        <p:nvSpPr>
          <p:cNvPr id="3" name="Content Placeholder 2"/>
          <p:cNvSpPr>
            <a:spLocks noGrp="1"/>
          </p:cNvSpPr>
          <p:nvPr>
            <p:ph idx="1"/>
          </p:nvPr>
        </p:nvSpPr>
        <p:spPr/>
        <p:txBody>
          <a:bodyPr>
            <a:normAutofit fontScale="77500" lnSpcReduction="20000"/>
          </a:bodyPr>
          <a:lstStyle/>
          <a:p>
            <a:r>
              <a:rPr lang="en-US" dirty="0" smtClean="0">
                <a:solidFill>
                  <a:srgbClr val="002060"/>
                </a:solidFill>
              </a:rPr>
              <a:t>5 wks Start introducing one-two </a:t>
            </a:r>
            <a:r>
              <a:rPr lang="en-US" u="sng" dirty="0" smtClean="0">
                <a:solidFill>
                  <a:srgbClr val="002060"/>
                </a:solidFill>
              </a:rPr>
              <a:t>new</a:t>
            </a:r>
            <a:r>
              <a:rPr lang="en-US" dirty="0" smtClean="0">
                <a:solidFill>
                  <a:srgbClr val="002060"/>
                </a:solidFill>
              </a:rPr>
              <a:t> person(s) every day for ten minutes. (Clean hands. Everyone should remove shoes at the front door.) 100 people by 14 weeks (race, age clothes, smell)</a:t>
            </a:r>
          </a:p>
          <a:p>
            <a:r>
              <a:rPr lang="en-US" dirty="0" smtClean="0">
                <a:solidFill>
                  <a:srgbClr val="002060"/>
                </a:solidFill>
              </a:rPr>
              <a:t>Teach sit, down, stand (1-2 min)</a:t>
            </a:r>
          </a:p>
          <a:p>
            <a:r>
              <a:rPr lang="en-US" dirty="0" smtClean="0">
                <a:solidFill>
                  <a:srgbClr val="002060"/>
                </a:solidFill>
              </a:rPr>
              <a:t>Teeth, toes, testicles</a:t>
            </a:r>
          </a:p>
          <a:p>
            <a:r>
              <a:rPr lang="en-US" dirty="0" smtClean="0">
                <a:solidFill>
                  <a:srgbClr val="002060"/>
                </a:solidFill>
              </a:rPr>
              <a:t>Sent treat or people, </a:t>
            </a:r>
            <a:r>
              <a:rPr lang="en-US" dirty="0">
                <a:solidFill>
                  <a:srgbClr val="002060"/>
                </a:solidFill>
              </a:rPr>
              <a:t>Pry drive play (flirt pole), </a:t>
            </a:r>
            <a:r>
              <a:rPr lang="en-US" dirty="0" smtClean="0">
                <a:solidFill>
                  <a:srgbClr val="002060"/>
                </a:solidFill>
              </a:rPr>
              <a:t>Show stacking, agility poles and tunnels ball on the wall retrieve</a:t>
            </a:r>
          </a:p>
          <a:p>
            <a:r>
              <a:rPr lang="en-US" dirty="0" smtClean="0">
                <a:solidFill>
                  <a:srgbClr val="002060"/>
                </a:solidFill>
              </a:rPr>
              <a:t>7 wk bodies of water (shallow to start)</a:t>
            </a:r>
          </a:p>
          <a:p>
            <a:r>
              <a:rPr lang="en-US" dirty="0" smtClean="0">
                <a:solidFill>
                  <a:srgbClr val="002060"/>
                </a:solidFill>
              </a:rPr>
              <a:t>Tug for bite inhibition and out with rules</a:t>
            </a:r>
          </a:p>
          <a:p>
            <a:r>
              <a:rPr lang="en-US" dirty="0" smtClean="0">
                <a:solidFill>
                  <a:srgbClr val="002060"/>
                </a:solidFill>
              </a:rPr>
              <a:t>8wks take training on the road</a:t>
            </a:r>
          </a:p>
          <a:p>
            <a:r>
              <a:rPr lang="en-US" dirty="0" smtClean="0">
                <a:solidFill>
                  <a:srgbClr val="002060"/>
                </a:solidFill>
              </a:rPr>
              <a:t>Collar and lead drag, follow me </a:t>
            </a:r>
            <a:endParaRPr lang="en-US" dirty="0">
              <a:solidFill>
                <a:srgbClr val="00206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Awareness Period</a:t>
            </a:r>
            <a:endParaRPr lang="en-US" dirty="0">
              <a:solidFill>
                <a:srgbClr val="002060"/>
              </a:solidFill>
            </a:endParaRPr>
          </a:p>
        </p:txBody>
      </p:sp>
      <p:sp>
        <p:nvSpPr>
          <p:cNvPr id="3" name="Content Placeholder 2"/>
          <p:cNvSpPr>
            <a:spLocks noGrp="1"/>
          </p:cNvSpPr>
          <p:nvPr>
            <p:ph idx="1"/>
          </p:nvPr>
        </p:nvSpPr>
        <p:spPr/>
        <p:txBody>
          <a:bodyPr/>
          <a:lstStyle/>
          <a:p>
            <a:r>
              <a:rPr lang="en-US" dirty="0" smtClean="0">
                <a:solidFill>
                  <a:srgbClr val="002060"/>
                </a:solidFill>
              </a:rPr>
              <a:t>21 to 28 Days old</a:t>
            </a:r>
          </a:p>
          <a:p>
            <a:r>
              <a:rPr lang="en-US" dirty="0" smtClean="0">
                <a:solidFill>
                  <a:srgbClr val="002060"/>
                </a:solidFill>
              </a:rPr>
              <a:t>Sudden sounds </a:t>
            </a:r>
          </a:p>
          <a:p>
            <a:r>
              <a:rPr lang="en-US" dirty="0" smtClean="0">
                <a:solidFill>
                  <a:srgbClr val="002060"/>
                </a:solidFill>
              </a:rPr>
              <a:t>DO NOT MOVE LITTER LOCATION. Keep environment stable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First impact Period</a:t>
            </a:r>
            <a:endParaRPr lang="en-US" dirty="0">
              <a:solidFill>
                <a:srgbClr val="002060"/>
              </a:solidFill>
            </a:endParaRPr>
          </a:p>
        </p:txBody>
      </p:sp>
      <p:sp>
        <p:nvSpPr>
          <p:cNvPr id="3" name="Content Placeholder 2"/>
          <p:cNvSpPr>
            <a:spLocks noGrp="1"/>
          </p:cNvSpPr>
          <p:nvPr>
            <p:ph idx="1"/>
          </p:nvPr>
        </p:nvSpPr>
        <p:spPr/>
        <p:txBody>
          <a:bodyPr>
            <a:normAutofit fontScale="85000" lnSpcReduction="20000"/>
          </a:bodyPr>
          <a:lstStyle/>
          <a:p>
            <a:r>
              <a:rPr lang="en-US" dirty="0" smtClean="0">
                <a:solidFill>
                  <a:srgbClr val="002060"/>
                </a:solidFill>
              </a:rPr>
              <a:t>8 to 11 weeks</a:t>
            </a:r>
          </a:p>
          <a:p>
            <a:r>
              <a:rPr lang="en-US" dirty="0" smtClean="0">
                <a:solidFill>
                  <a:srgbClr val="002060"/>
                </a:solidFill>
              </a:rPr>
              <a:t>First fear</a:t>
            </a:r>
          </a:p>
          <a:p>
            <a:r>
              <a:rPr lang="en-US" dirty="0" smtClean="0">
                <a:solidFill>
                  <a:srgbClr val="002060"/>
                </a:solidFill>
              </a:rPr>
              <a:t>The worst time to go to a new home and often it’s time for the first vet visit. A long drive can make him hate car rides. Locked in a crate for the first time all night crying for mommy is damaging for life! </a:t>
            </a:r>
          </a:p>
          <a:p>
            <a:r>
              <a:rPr lang="en-US" dirty="0" smtClean="0">
                <a:solidFill>
                  <a:srgbClr val="002060"/>
                </a:solidFill>
              </a:rPr>
              <a:t>Fear issues can be traced back to this period, not because the experience itself but because it all happened during this period</a:t>
            </a:r>
          </a:p>
          <a:p>
            <a:r>
              <a:rPr lang="en-US" b="1" dirty="0" smtClean="0">
                <a:solidFill>
                  <a:srgbClr val="002060"/>
                </a:solidFill>
              </a:rPr>
              <a:t>IF</a:t>
            </a:r>
            <a:r>
              <a:rPr lang="en-US" dirty="0" smtClean="0">
                <a:solidFill>
                  <a:srgbClr val="002060"/>
                </a:solidFill>
              </a:rPr>
              <a:t> puppies must go during this period the family setting needs to be secure and non-threatening, non-stressful. They are better suited for an educated pet owner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Seniority Classification Period</a:t>
            </a:r>
            <a:endParaRPr lang="en-US" dirty="0">
              <a:solidFill>
                <a:srgbClr val="002060"/>
              </a:solidFill>
            </a:endParaRPr>
          </a:p>
        </p:txBody>
      </p:sp>
      <p:sp>
        <p:nvSpPr>
          <p:cNvPr id="3" name="Content Placeholder 2"/>
          <p:cNvSpPr>
            <a:spLocks noGrp="1"/>
          </p:cNvSpPr>
          <p:nvPr>
            <p:ph idx="1"/>
          </p:nvPr>
        </p:nvSpPr>
        <p:spPr/>
        <p:txBody>
          <a:bodyPr>
            <a:normAutofit fontScale="77500" lnSpcReduction="20000"/>
          </a:bodyPr>
          <a:lstStyle/>
          <a:p>
            <a:r>
              <a:rPr lang="en-US" dirty="0" smtClean="0">
                <a:solidFill>
                  <a:srgbClr val="002060"/>
                </a:solidFill>
              </a:rPr>
              <a:t>13 to 16 weeks old</a:t>
            </a:r>
          </a:p>
          <a:p>
            <a:r>
              <a:rPr lang="en-US" dirty="0" smtClean="0">
                <a:solidFill>
                  <a:srgbClr val="002060"/>
                </a:solidFill>
              </a:rPr>
              <a:t>In recovery of fear period</a:t>
            </a:r>
          </a:p>
          <a:p>
            <a:r>
              <a:rPr lang="en-US" dirty="0" smtClean="0">
                <a:solidFill>
                  <a:srgbClr val="002060"/>
                </a:solidFill>
              </a:rPr>
              <a:t>Teething: offer chews</a:t>
            </a:r>
          </a:p>
          <a:p>
            <a:r>
              <a:rPr lang="en-US" dirty="0" smtClean="0">
                <a:solidFill>
                  <a:srgbClr val="002060"/>
                </a:solidFill>
              </a:rPr>
              <a:t>Find themselves as individuals, grows personality</a:t>
            </a:r>
          </a:p>
          <a:p>
            <a:r>
              <a:rPr lang="en-US" dirty="0" smtClean="0">
                <a:solidFill>
                  <a:srgbClr val="002060"/>
                </a:solidFill>
              </a:rPr>
              <a:t>Must remove from litter or they will bond with each other. Some puppies will become bullies and other will become submissive. Puppies should have separate time away from other dogs and have one on one time with people. </a:t>
            </a:r>
          </a:p>
          <a:p>
            <a:r>
              <a:rPr lang="en-US" dirty="0" smtClean="0">
                <a:solidFill>
                  <a:srgbClr val="002060"/>
                </a:solidFill>
              </a:rPr>
              <a:t>Space grows personalities free from the influence of littermates</a:t>
            </a:r>
          </a:p>
          <a:p>
            <a:r>
              <a:rPr lang="en-US" dirty="0" smtClean="0">
                <a:solidFill>
                  <a:srgbClr val="002060"/>
                </a:solidFill>
              </a:rPr>
              <a:t>Work on resource guarding</a:t>
            </a:r>
          </a:p>
          <a:p>
            <a:r>
              <a:rPr lang="en-US" dirty="0" smtClean="0">
                <a:solidFill>
                  <a:srgbClr val="002060"/>
                </a:solidFill>
              </a:rPr>
              <a:t>Positive training grows confidence</a:t>
            </a:r>
            <a:endParaRPr lang="en-US" dirty="0">
              <a:solidFill>
                <a:srgbClr val="00206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Flight Instinct</a:t>
            </a:r>
            <a:endParaRPr lang="en-US" dirty="0">
              <a:solidFill>
                <a:srgbClr val="002060"/>
              </a:solidFill>
            </a:endParaRPr>
          </a:p>
        </p:txBody>
      </p:sp>
      <p:sp>
        <p:nvSpPr>
          <p:cNvPr id="3" name="Content Placeholder 2"/>
          <p:cNvSpPr>
            <a:spLocks noGrp="1"/>
          </p:cNvSpPr>
          <p:nvPr>
            <p:ph idx="1"/>
          </p:nvPr>
        </p:nvSpPr>
        <p:spPr/>
        <p:txBody>
          <a:bodyPr/>
          <a:lstStyle/>
          <a:p>
            <a:r>
              <a:rPr lang="en-US" dirty="0" smtClean="0">
                <a:solidFill>
                  <a:srgbClr val="002060"/>
                </a:solidFill>
              </a:rPr>
              <a:t>4 months to 8 months</a:t>
            </a:r>
          </a:p>
          <a:p>
            <a:r>
              <a:rPr lang="en-US" dirty="0" smtClean="0">
                <a:solidFill>
                  <a:srgbClr val="002060"/>
                </a:solidFill>
              </a:rPr>
              <a:t>Puppies Become brave and investigative and it’s good to allow it and build it</a:t>
            </a:r>
          </a:p>
          <a:p>
            <a:r>
              <a:rPr lang="en-US" dirty="0" smtClean="0">
                <a:solidFill>
                  <a:srgbClr val="002060"/>
                </a:solidFill>
              </a:rPr>
              <a:t>Don’t ruin your recall</a:t>
            </a:r>
          </a:p>
          <a:p>
            <a:r>
              <a:rPr lang="en-US" dirty="0" smtClean="0">
                <a:solidFill>
                  <a:srgbClr val="002060"/>
                </a:solidFill>
              </a:rPr>
              <a:t>Marking and house training may slip so watch them close!</a:t>
            </a:r>
          </a:p>
          <a:p>
            <a:r>
              <a:rPr lang="en-US" dirty="0" smtClean="0">
                <a:solidFill>
                  <a:srgbClr val="002060"/>
                </a:solidFill>
              </a:rPr>
              <a:t>Still Teething, reinforce chewing behaviors on the correct items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Second Impact Period</a:t>
            </a:r>
            <a:endParaRPr lang="en-US" dirty="0">
              <a:solidFill>
                <a:srgbClr val="002060"/>
              </a:solidFill>
            </a:endParaRPr>
          </a:p>
        </p:txBody>
      </p:sp>
      <p:sp>
        <p:nvSpPr>
          <p:cNvPr id="3" name="Content Placeholder 2"/>
          <p:cNvSpPr>
            <a:spLocks noGrp="1"/>
          </p:cNvSpPr>
          <p:nvPr>
            <p:ph idx="1"/>
          </p:nvPr>
        </p:nvSpPr>
        <p:spPr/>
        <p:txBody>
          <a:bodyPr/>
          <a:lstStyle/>
          <a:p>
            <a:r>
              <a:rPr lang="en-US" dirty="0" smtClean="0">
                <a:solidFill>
                  <a:srgbClr val="002060"/>
                </a:solidFill>
              </a:rPr>
              <a:t>6 to 15 months old</a:t>
            </a:r>
          </a:p>
          <a:p>
            <a:r>
              <a:rPr lang="en-US" dirty="0" smtClean="0">
                <a:solidFill>
                  <a:srgbClr val="002060"/>
                </a:solidFill>
              </a:rPr>
              <a:t>Fear suddenly, even a well socialized pup</a:t>
            </a:r>
          </a:p>
          <a:p>
            <a:r>
              <a:rPr lang="en-US" dirty="0" smtClean="0">
                <a:solidFill>
                  <a:srgbClr val="002060"/>
                </a:solidFill>
              </a:rPr>
              <a:t>Do not force dog to cope with fear (Flooding)</a:t>
            </a:r>
          </a:p>
          <a:p>
            <a:r>
              <a:rPr lang="en-US" dirty="0" smtClean="0">
                <a:solidFill>
                  <a:srgbClr val="002060"/>
                </a:solidFill>
              </a:rPr>
              <a:t>“sudden rebellious, disobedient, hardheaded, and fear”</a:t>
            </a:r>
          </a:p>
          <a:p>
            <a:r>
              <a:rPr lang="en-US" dirty="0" smtClean="0">
                <a:solidFill>
                  <a:srgbClr val="002060"/>
                </a:solidFill>
              </a:rPr>
              <a:t>How this is handled may determine how long the puppy stays with the family and how the puppy sees people for the rest of his life.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Benefits</a:t>
            </a:r>
            <a:endParaRPr lang="en-US" dirty="0">
              <a:solidFill>
                <a:srgbClr val="002060"/>
              </a:solidFill>
            </a:endParaRPr>
          </a:p>
        </p:txBody>
      </p:sp>
      <p:sp>
        <p:nvSpPr>
          <p:cNvPr id="3" name="Content Placeholder 2"/>
          <p:cNvSpPr>
            <a:spLocks noGrp="1"/>
          </p:cNvSpPr>
          <p:nvPr>
            <p:ph idx="1"/>
          </p:nvPr>
        </p:nvSpPr>
        <p:spPr/>
        <p:txBody>
          <a:bodyPr>
            <a:normAutofit fontScale="62500" lnSpcReduction="20000"/>
          </a:bodyPr>
          <a:lstStyle/>
          <a:p>
            <a:r>
              <a:rPr lang="en-US" dirty="0" smtClean="0">
                <a:solidFill>
                  <a:srgbClr val="002060"/>
                </a:solidFill>
              </a:rPr>
              <a:t>Produce puppies that are safer in society</a:t>
            </a:r>
          </a:p>
          <a:p>
            <a:r>
              <a:rPr lang="en-US" dirty="0" smtClean="0">
                <a:solidFill>
                  <a:srgbClr val="002060"/>
                </a:solidFill>
              </a:rPr>
              <a:t>Reduce puppy buyers calling with reports of  puppies with fear aggression or a bite history.  </a:t>
            </a:r>
          </a:p>
          <a:p>
            <a:r>
              <a:rPr lang="en-US" dirty="0" smtClean="0">
                <a:solidFill>
                  <a:srgbClr val="002060"/>
                </a:solidFill>
              </a:rPr>
              <a:t>Help build a stronger breeders reputation &amp; increase referrals</a:t>
            </a:r>
          </a:p>
          <a:p>
            <a:r>
              <a:rPr lang="en-US" dirty="0" smtClean="0">
                <a:solidFill>
                  <a:srgbClr val="002060"/>
                </a:solidFill>
              </a:rPr>
              <a:t>Preserve a good breed reputation</a:t>
            </a:r>
          </a:p>
          <a:p>
            <a:r>
              <a:rPr lang="en-US" dirty="0" smtClean="0">
                <a:solidFill>
                  <a:srgbClr val="002060"/>
                </a:solidFill>
              </a:rPr>
              <a:t>Take a responsibility to all the puppies you add the community. </a:t>
            </a:r>
          </a:p>
          <a:p>
            <a:r>
              <a:rPr lang="en-US" dirty="0" smtClean="0">
                <a:solidFill>
                  <a:srgbClr val="002060"/>
                </a:solidFill>
              </a:rPr>
              <a:t>Produce emotionally stable puppies</a:t>
            </a:r>
          </a:p>
          <a:p>
            <a:r>
              <a:rPr lang="en-US" dirty="0" smtClean="0">
                <a:solidFill>
                  <a:srgbClr val="002060"/>
                </a:solidFill>
              </a:rPr>
              <a:t>Prevent your puppies from the shelter and re-homing (First home is a forever home)</a:t>
            </a:r>
          </a:p>
          <a:p>
            <a:r>
              <a:rPr lang="en-US" dirty="0" smtClean="0">
                <a:solidFill>
                  <a:srgbClr val="002060"/>
                </a:solidFill>
              </a:rPr>
              <a:t>Foundation work is life lasting so it is easier to have rehabilitation and recovery of fear (repo dogs)</a:t>
            </a:r>
          </a:p>
          <a:p>
            <a:r>
              <a:rPr lang="en-US" dirty="0" smtClean="0">
                <a:solidFill>
                  <a:srgbClr val="002060"/>
                </a:solidFill>
              </a:rPr>
              <a:t>Puppy owners have a responsibility to their puppy and their community. </a:t>
            </a:r>
          </a:p>
          <a:p>
            <a:r>
              <a:rPr lang="en-US" dirty="0" smtClean="0">
                <a:solidFill>
                  <a:srgbClr val="002060"/>
                </a:solidFill>
              </a:rPr>
              <a:t>Reduce the work on the owners can increase the value of your puppies verses your competitor.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Maturity</a:t>
            </a:r>
            <a:endParaRPr lang="en-US" dirty="0">
              <a:solidFill>
                <a:srgbClr val="002060"/>
              </a:solidFill>
            </a:endParaRPr>
          </a:p>
        </p:txBody>
      </p:sp>
      <p:sp>
        <p:nvSpPr>
          <p:cNvPr id="3" name="Content Placeholder 2"/>
          <p:cNvSpPr>
            <a:spLocks noGrp="1"/>
          </p:cNvSpPr>
          <p:nvPr>
            <p:ph idx="1"/>
          </p:nvPr>
        </p:nvSpPr>
        <p:spPr/>
        <p:txBody>
          <a:bodyPr/>
          <a:lstStyle/>
          <a:p>
            <a:r>
              <a:rPr lang="en-US" dirty="0" smtClean="0">
                <a:solidFill>
                  <a:srgbClr val="002060"/>
                </a:solidFill>
              </a:rPr>
              <a:t>Age varies by breed (small dogs sooner, giant breeds later then 1 ½ years old)</a:t>
            </a:r>
          </a:p>
          <a:p>
            <a:r>
              <a:rPr lang="en-US" dirty="0" smtClean="0">
                <a:solidFill>
                  <a:srgbClr val="002060"/>
                </a:solidFill>
              </a:rPr>
              <a:t>Monitor mature dogs of same sex One day a friendship may turn into challenged and fights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2060"/>
                </a:solidFill>
              </a:rPr>
              <a:t>What can we change</a:t>
            </a:r>
            <a:endParaRPr lang="en-US" dirty="0">
              <a:solidFill>
                <a:srgbClr val="002060"/>
              </a:solidFill>
            </a:endParaRPr>
          </a:p>
        </p:txBody>
      </p:sp>
      <p:sp>
        <p:nvSpPr>
          <p:cNvPr id="3" name="Content Placeholder 2"/>
          <p:cNvSpPr>
            <a:spLocks noGrp="1"/>
          </p:cNvSpPr>
          <p:nvPr>
            <p:ph idx="1"/>
          </p:nvPr>
        </p:nvSpPr>
        <p:spPr/>
        <p:txBody>
          <a:bodyPr/>
          <a:lstStyle/>
          <a:p>
            <a:r>
              <a:rPr lang="en-US" dirty="0" smtClean="0">
                <a:solidFill>
                  <a:srgbClr val="002060"/>
                </a:solidFill>
              </a:rPr>
              <a:t>Don’t prohibit people from coming to visit the puppies</a:t>
            </a:r>
          </a:p>
          <a:p>
            <a:pPr rtl="0" eaLnBrk="1" latinLnBrk="0" hangingPunct="1"/>
            <a:r>
              <a:rPr lang="en-US" sz="3200" kern="1200" dirty="0" smtClean="0">
                <a:solidFill>
                  <a:srgbClr val="002060"/>
                </a:solidFill>
                <a:latin typeface="+mn-lt"/>
                <a:ea typeface="+mn-ea"/>
                <a:cs typeface="+mn-cs"/>
              </a:rPr>
              <a:t>Puppies should stay with there litter till 10 weeks old and no later then 12 weeks old. </a:t>
            </a:r>
            <a:endParaRPr lang="en-US" sz="3200" dirty="0" smtClean="0">
              <a:solidFill>
                <a:srgbClr val="002060"/>
              </a:solidFill>
            </a:endParaRPr>
          </a:p>
          <a:p>
            <a:r>
              <a:rPr lang="en-US" dirty="0" smtClean="0">
                <a:solidFill>
                  <a:srgbClr val="002060"/>
                </a:solidFill>
              </a:rPr>
              <a:t>Expose the pups to light, noise, strangers of all species and ages, and the hustle and bustle of everyday life.</a:t>
            </a:r>
          </a:p>
          <a:p>
            <a:r>
              <a:rPr lang="en-US" dirty="0" smtClean="0">
                <a:solidFill>
                  <a:srgbClr val="002060"/>
                </a:solidFill>
              </a:rPr>
              <a:t>Be responsible for the outcome of the puppy</a:t>
            </a:r>
          </a:p>
          <a:p>
            <a:endParaRPr lang="en-US" dirty="0">
              <a:solidFill>
                <a:srgbClr val="00206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Testing</a:t>
            </a:r>
            <a:endParaRPr lang="en-US" dirty="0">
              <a:solidFill>
                <a:srgbClr val="002060"/>
              </a:solidFill>
            </a:endParaRPr>
          </a:p>
        </p:txBody>
      </p:sp>
      <p:sp>
        <p:nvSpPr>
          <p:cNvPr id="3" name="Content Placeholder 2"/>
          <p:cNvSpPr>
            <a:spLocks noGrp="1"/>
          </p:cNvSpPr>
          <p:nvPr>
            <p:ph idx="1"/>
          </p:nvPr>
        </p:nvSpPr>
        <p:spPr/>
        <p:txBody>
          <a:bodyPr/>
          <a:lstStyle/>
          <a:p>
            <a:r>
              <a:rPr lang="en-US" dirty="0" smtClean="0">
                <a:solidFill>
                  <a:srgbClr val="002060"/>
                </a:solidFill>
              </a:rPr>
              <a:t>Aptitude testing is done around 8 weeks old and is also a great time to evaluate structure</a:t>
            </a:r>
          </a:p>
          <a:p>
            <a:r>
              <a:rPr lang="en-US" dirty="0" smtClean="0">
                <a:solidFill>
                  <a:srgbClr val="002060"/>
                </a:solidFill>
              </a:rPr>
              <a:t>Novel stimuli, Thinking puzzle, Handling</a:t>
            </a:r>
          </a:p>
          <a:p>
            <a:r>
              <a:rPr lang="en-US" dirty="0" smtClean="0">
                <a:solidFill>
                  <a:srgbClr val="002060"/>
                </a:solidFill>
              </a:rPr>
              <a:t>Test results in written detail is given to puppy owners</a:t>
            </a:r>
            <a:endParaRPr lang="en-US" dirty="0">
              <a:solidFill>
                <a:srgbClr val="002060"/>
              </a:solidFill>
            </a:endParaRPr>
          </a:p>
          <a:p>
            <a:r>
              <a:rPr lang="en-US" dirty="0" smtClean="0">
                <a:solidFill>
                  <a:srgbClr val="002060"/>
                </a:solidFill>
              </a:rPr>
              <a:t>Temperament testing is done around 18 months. </a:t>
            </a:r>
            <a:r>
              <a:rPr lang="en-US" dirty="0" smtClean="0">
                <a:solidFill>
                  <a:srgbClr val="002060"/>
                </a:solidFill>
                <a:hlinkClick r:id="rId2"/>
              </a:rPr>
              <a:t>www.atts.org</a:t>
            </a:r>
            <a:r>
              <a:rPr lang="en-US" dirty="0" smtClean="0">
                <a:solidFill>
                  <a:srgbClr val="002060"/>
                </a:solidFill>
              </a:rPr>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Be a part of my study</a:t>
            </a:r>
            <a:endParaRPr lang="en-US" dirty="0">
              <a:solidFill>
                <a:srgbClr val="002060"/>
              </a:solidFill>
            </a:endParaRPr>
          </a:p>
        </p:txBody>
      </p:sp>
      <p:sp>
        <p:nvSpPr>
          <p:cNvPr id="3" name="Content Placeholder 2"/>
          <p:cNvSpPr>
            <a:spLocks noGrp="1"/>
          </p:cNvSpPr>
          <p:nvPr>
            <p:ph idx="1"/>
          </p:nvPr>
        </p:nvSpPr>
        <p:spPr/>
        <p:txBody>
          <a:bodyPr>
            <a:normAutofit fontScale="92500" lnSpcReduction="10000"/>
          </a:bodyPr>
          <a:lstStyle/>
          <a:p>
            <a:r>
              <a:rPr lang="en-US" dirty="0" smtClean="0">
                <a:solidFill>
                  <a:srgbClr val="002060"/>
                </a:solidFill>
              </a:rPr>
              <a:t>Record your choice of puppy imprinting in detail. I will give you a record book to be kept as a complete journal of the daily activities. </a:t>
            </a:r>
          </a:p>
          <a:p>
            <a:r>
              <a:rPr lang="en-US" dirty="0" smtClean="0">
                <a:solidFill>
                  <a:srgbClr val="002060"/>
                </a:solidFill>
              </a:rPr>
              <a:t>You do not need to do all or even any of the ideas presented today.  </a:t>
            </a:r>
          </a:p>
          <a:p>
            <a:r>
              <a:rPr lang="en-US" dirty="0" smtClean="0">
                <a:solidFill>
                  <a:srgbClr val="002060"/>
                </a:solidFill>
              </a:rPr>
              <a:t>I will evaluate your puppies at 8 weeks and receive a copy of your journal</a:t>
            </a:r>
          </a:p>
          <a:p>
            <a:r>
              <a:rPr lang="en-US" dirty="0" smtClean="0">
                <a:solidFill>
                  <a:srgbClr val="002060"/>
                </a:solidFill>
              </a:rPr>
              <a:t>You puppy owners will be invited but not required to follow up with me for a further evaluation on their development.</a:t>
            </a:r>
          </a:p>
          <a:p>
            <a:endParaRPr lang="en-US" dirty="0">
              <a:solidFill>
                <a:srgbClr val="00206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2060"/>
                </a:solidFill>
              </a:rPr>
              <a:t>Puppies enter new homes</a:t>
            </a:r>
            <a:endParaRPr lang="en-US" dirty="0">
              <a:solidFill>
                <a:srgbClr val="002060"/>
              </a:solidFill>
            </a:endParaRPr>
          </a:p>
        </p:txBody>
      </p:sp>
      <p:sp>
        <p:nvSpPr>
          <p:cNvPr id="3" name="Content Placeholder 2"/>
          <p:cNvSpPr>
            <a:spLocks noGrp="1"/>
          </p:cNvSpPr>
          <p:nvPr>
            <p:ph idx="1"/>
          </p:nvPr>
        </p:nvSpPr>
        <p:spPr/>
        <p:txBody>
          <a:bodyPr/>
          <a:lstStyle/>
          <a:p>
            <a:r>
              <a:rPr lang="en-US" dirty="0" smtClean="0">
                <a:solidFill>
                  <a:srgbClr val="002060"/>
                </a:solidFill>
              </a:rPr>
              <a:t>At 10-12 weeks old</a:t>
            </a:r>
          </a:p>
          <a:p>
            <a:r>
              <a:rPr lang="en-US" dirty="0" smtClean="0">
                <a:solidFill>
                  <a:srgbClr val="002060"/>
                </a:solidFill>
              </a:rPr>
              <a:t>House trained</a:t>
            </a:r>
          </a:p>
          <a:p>
            <a:r>
              <a:rPr lang="en-US" dirty="0" smtClean="0">
                <a:solidFill>
                  <a:srgbClr val="002060"/>
                </a:solidFill>
              </a:rPr>
              <a:t>Confident around people, dogs, other animals</a:t>
            </a:r>
          </a:p>
          <a:p>
            <a:r>
              <a:rPr lang="en-US" dirty="0" smtClean="0">
                <a:solidFill>
                  <a:srgbClr val="002060"/>
                </a:solidFill>
              </a:rPr>
              <a:t>Already </a:t>
            </a:r>
            <a:r>
              <a:rPr lang="en-US" dirty="0" smtClean="0">
                <a:solidFill>
                  <a:srgbClr val="002060"/>
                </a:solidFill>
              </a:rPr>
              <a:t>having taught </a:t>
            </a:r>
            <a:r>
              <a:rPr lang="en-US" dirty="0" smtClean="0">
                <a:solidFill>
                  <a:srgbClr val="002060"/>
                </a:solidFill>
              </a:rPr>
              <a:t>basic cues</a:t>
            </a:r>
            <a:endParaRPr lang="en-US" dirty="0">
              <a:solidFill>
                <a:srgbClr val="002060"/>
              </a:solidFill>
            </a:endParaRPr>
          </a:p>
          <a:p>
            <a:r>
              <a:rPr lang="en-US" dirty="0" smtClean="0">
                <a:solidFill>
                  <a:srgbClr val="002060"/>
                </a:solidFill>
              </a:rPr>
              <a:t>Have a easy to follow plan for your puppy owners to continue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The research</a:t>
            </a:r>
            <a:endParaRPr lang="en-US" dirty="0">
              <a:solidFill>
                <a:srgbClr val="002060"/>
              </a:solidFill>
            </a:endParaRPr>
          </a:p>
        </p:txBody>
      </p:sp>
      <p:sp>
        <p:nvSpPr>
          <p:cNvPr id="3" name="Content Placeholder 2"/>
          <p:cNvSpPr>
            <a:spLocks noGrp="1"/>
          </p:cNvSpPr>
          <p:nvPr>
            <p:ph idx="1"/>
          </p:nvPr>
        </p:nvSpPr>
        <p:spPr/>
        <p:txBody>
          <a:bodyPr>
            <a:normAutofit fontScale="92500" lnSpcReduction="20000"/>
          </a:bodyPr>
          <a:lstStyle/>
          <a:p>
            <a:r>
              <a:rPr lang="en-US" dirty="0" smtClean="0">
                <a:solidFill>
                  <a:srgbClr val="002060"/>
                </a:solidFill>
              </a:rPr>
              <a:t>In 1965 John Paul Scott &amp; John L. Fuller Dog </a:t>
            </a:r>
            <a:r>
              <a:rPr lang="en-US" i="1" dirty="0" err="1" smtClean="0">
                <a:solidFill>
                  <a:srgbClr val="002060"/>
                </a:solidFill>
              </a:rPr>
              <a:t>Behavior:The</a:t>
            </a:r>
            <a:r>
              <a:rPr lang="en-US" i="1" dirty="0" smtClean="0">
                <a:solidFill>
                  <a:srgbClr val="002060"/>
                </a:solidFill>
              </a:rPr>
              <a:t> Genetic Basic  </a:t>
            </a:r>
            <a:r>
              <a:rPr lang="en-US" dirty="0" smtClean="0">
                <a:solidFill>
                  <a:srgbClr val="002060"/>
                </a:solidFill>
              </a:rPr>
              <a:t>and </a:t>
            </a:r>
            <a:r>
              <a:rPr lang="en-US" i="1" dirty="0" smtClean="0">
                <a:solidFill>
                  <a:srgbClr val="002060"/>
                </a:solidFill>
              </a:rPr>
              <a:t>Genetics and Social Behavior of the Dog </a:t>
            </a:r>
          </a:p>
          <a:p>
            <a:r>
              <a:rPr lang="en-US" dirty="0" smtClean="0">
                <a:solidFill>
                  <a:srgbClr val="002060"/>
                </a:solidFill>
              </a:rPr>
              <a:t>Over 40 year old research is now formatted  easy to understand</a:t>
            </a:r>
          </a:p>
          <a:p>
            <a:r>
              <a:rPr lang="en-US" dirty="0" smtClean="0">
                <a:solidFill>
                  <a:srgbClr val="002060"/>
                </a:solidFill>
              </a:rPr>
              <a:t>Multiple Animal Behaviorists and Veterinarians working together with breeders</a:t>
            </a:r>
          </a:p>
          <a:p>
            <a:r>
              <a:rPr lang="en-US" dirty="0" smtClean="0">
                <a:solidFill>
                  <a:srgbClr val="002060"/>
                </a:solidFill>
              </a:rPr>
              <a:t>Jerry Hope, CDBC; Dr. Ian Dunbar; Tammie King, </a:t>
            </a:r>
            <a:r>
              <a:rPr lang="en-US" dirty="0" err="1" smtClean="0">
                <a:solidFill>
                  <a:srgbClr val="002060"/>
                </a:solidFill>
              </a:rPr>
              <a:t>Bsc</a:t>
            </a:r>
            <a:r>
              <a:rPr lang="en-US" dirty="0" smtClean="0">
                <a:solidFill>
                  <a:srgbClr val="002060"/>
                </a:solidFill>
              </a:rPr>
              <a:t> (</a:t>
            </a:r>
            <a:r>
              <a:rPr lang="en-US" dirty="0" err="1" smtClean="0">
                <a:solidFill>
                  <a:srgbClr val="002060"/>
                </a:solidFill>
              </a:rPr>
              <a:t>Hons</a:t>
            </a:r>
            <a:r>
              <a:rPr lang="en-US" dirty="0" smtClean="0">
                <a:solidFill>
                  <a:srgbClr val="002060"/>
                </a:solidFill>
              </a:rPr>
              <a:t>); Lynn Hoover; Martin </a:t>
            </a:r>
            <a:r>
              <a:rPr lang="en-US" dirty="0" err="1" smtClean="0">
                <a:solidFill>
                  <a:srgbClr val="002060"/>
                </a:solidFill>
              </a:rPr>
              <a:t>Deeley</a:t>
            </a:r>
            <a:r>
              <a:rPr lang="en-US" dirty="0" smtClean="0">
                <a:solidFill>
                  <a:srgbClr val="002060"/>
                </a:solidFill>
              </a:rPr>
              <a:t>, Nicole Wilde, CPDT; Brenda </a:t>
            </a:r>
            <a:r>
              <a:rPr lang="en-US" dirty="0" err="1" smtClean="0">
                <a:solidFill>
                  <a:srgbClr val="002060"/>
                </a:solidFill>
              </a:rPr>
              <a:t>Aloff</a:t>
            </a:r>
            <a:r>
              <a:rPr lang="en-US" dirty="0" smtClean="0">
                <a:solidFill>
                  <a:srgbClr val="002060"/>
                </a:solidFill>
              </a:rPr>
              <a:t>; </a:t>
            </a:r>
            <a:r>
              <a:rPr lang="en-US" dirty="0" err="1" smtClean="0">
                <a:solidFill>
                  <a:srgbClr val="002060"/>
                </a:solidFill>
              </a:rPr>
              <a:t>Konrad</a:t>
            </a:r>
            <a:r>
              <a:rPr lang="en-US" dirty="0" smtClean="0">
                <a:solidFill>
                  <a:srgbClr val="002060"/>
                </a:solidFill>
              </a:rPr>
              <a:t> Lorenz to name just a few</a:t>
            </a:r>
            <a:endParaRPr lang="en-US" dirty="0">
              <a:solidFill>
                <a:srgbClr val="00206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What is Socialization</a:t>
            </a:r>
            <a:endParaRPr lang="en-US" dirty="0">
              <a:solidFill>
                <a:srgbClr val="002060"/>
              </a:solidFill>
            </a:endParaRPr>
          </a:p>
        </p:txBody>
      </p:sp>
      <p:sp>
        <p:nvSpPr>
          <p:cNvPr id="3" name="Content Placeholder 2"/>
          <p:cNvSpPr>
            <a:spLocks noGrp="1"/>
          </p:cNvSpPr>
          <p:nvPr>
            <p:ph idx="1"/>
          </p:nvPr>
        </p:nvSpPr>
        <p:spPr/>
        <p:txBody>
          <a:bodyPr>
            <a:normAutofit fontScale="92500" lnSpcReduction="20000"/>
          </a:bodyPr>
          <a:lstStyle/>
          <a:p>
            <a:r>
              <a:rPr lang="en-US" dirty="0" smtClean="0">
                <a:solidFill>
                  <a:srgbClr val="002060"/>
                </a:solidFill>
              </a:rPr>
              <a:t>Continuing life long process where individual acquires personal identity, learns norms, values, behavior, and</a:t>
            </a:r>
            <a:r>
              <a:rPr lang="en-US" baseline="0" dirty="0" smtClean="0">
                <a:solidFill>
                  <a:srgbClr val="002060"/>
                </a:solidFill>
              </a:rPr>
              <a:t> social skills. </a:t>
            </a:r>
            <a:endParaRPr lang="en-US" dirty="0" smtClean="0">
              <a:solidFill>
                <a:srgbClr val="002060"/>
              </a:solidFill>
            </a:endParaRPr>
          </a:p>
          <a:p>
            <a:r>
              <a:rPr lang="en-US" dirty="0" smtClean="0">
                <a:solidFill>
                  <a:srgbClr val="002060"/>
                </a:solidFill>
              </a:rPr>
              <a:t>How is it done best? </a:t>
            </a:r>
            <a:endParaRPr lang="en-US" dirty="0">
              <a:solidFill>
                <a:srgbClr val="002060"/>
              </a:solidFill>
            </a:endParaRPr>
          </a:p>
          <a:p>
            <a:r>
              <a:rPr lang="en-US" dirty="0" smtClean="0">
                <a:solidFill>
                  <a:srgbClr val="002060"/>
                </a:solidFill>
              </a:rPr>
              <a:t>Fear is not genetic. There is a reason for stress. </a:t>
            </a:r>
          </a:p>
          <a:p>
            <a:r>
              <a:rPr lang="en-US" dirty="0" smtClean="0">
                <a:solidFill>
                  <a:srgbClr val="002060"/>
                </a:solidFill>
              </a:rPr>
              <a:t>Exposure, recovery of conflict and being allowed to be curious.  </a:t>
            </a:r>
          </a:p>
          <a:p>
            <a:r>
              <a:rPr lang="en-US" dirty="0" smtClean="0">
                <a:solidFill>
                  <a:srgbClr val="002060"/>
                </a:solidFill>
              </a:rPr>
              <a:t>Stay in comfort level, go slow. </a:t>
            </a:r>
          </a:p>
          <a:p>
            <a:r>
              <a:rPr lang="en-US" dirty="0" smtClean="0">
                <a:solidFill>
                  <a:srgbClr val="002060"/>
                </a:solidFill>
              </a:rPr>
              <a:t>NEVER FORCE something the puppy is fearful of upon the puppy. What does fear look like?</a:t>
            </a:r>
            <a:endParaRPr lang="en-US" dirty="0">
              <a:solidFill>
                <a:srgbClr val="00206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Imprinting</a:t>
            </a:r>
            <a:endParaRPr lang="en-US" dirty="0">
              <a:solidFill>
                <a:srgbClr val="002060"/>
              </a:solidFill>
            </a:endParaRPr>
          </a:p>
        </p:txBody>
      </p:sp>
      <p:sp>
        <p:nvSpPr>
          <p:cNvPr id="3" name="Content Placeholder 2"/>
          <p:cNvSpPr>
            <a:spLocks noGrp="1"/>
          </p:cNvSpPr>
          <p:nvPr>
            <p:ph idx="1"/>
          </p:nvPr>
        </p:nvSpPr>
        <p:spPr/>
        <p:txBody>
          <a:bodyPr>
            <a:normAutofit fontScale="70000" lnSpcReduction="20000"/>
          </a:bodyPr>
          <a:lstStyle/>
          <a:p>
            <a:r>
              <a:rPr lang="en-US" dirty="0" smtClean="0">
                <a:solidFill>
                  <a:srgbClr val="002060"/>
                </a:solidFill>
              </a:rPr>
              <a:t>Exposure in small doses to many different things of practical and social character during critical development stages. It is for life!</a:t>
            </a:r>
          </a:p>
          <a:p>
            <a:r>
              <a:rPr lang="en-US" dirty="0" smtClean="0">
                <a:solidFill>
                  <a:srgbClr val="002060"/>
                </a:solidFill>
              </a:rPr>
              <a:t>Whether you do a program or not, imprinting will happen. </a:t>
            </a:r>
          </a:p>
          <a:p>
            <a:r>
              <a:rPr lang="en-US" dirty="0" smtClean="0">
                <a:solidFill>
                  <a:srgbClr val="002060"/>
                </a:solidFill>
              </a:rPr>
              <a:t>Sometimes imprinting doesn’t happen on what we intended it to be on. </a:t>
            </a:r>
          </a:p>
          <a:p>
            <a:r>
              <a:rPr lang="en-US" dirty="0" smtClean="0">
                <a:solidFill>
                  <a:srgbClr val="002060"/>
                </a:solidFill>
              </a:rPr>
              <a:t>ALL experienced including vet visits must be enjoyable. </a:t>
            </a:r>
          </a:p>
          <a:p>
            <a:r>
              <a:rPr lang="en-US" dirty="0" smtClean="0">
                <a:solidFill>
                  <a:srgbClr val="002060"/>
                </a:solidFill>
              </a:rPr>
              <a:t>How does the dog see this situation?</a:t>
            </a:r>
          </a:p>
          <a:p>
            <a:r>
              <a:rPr lang="en-US" dirty="0" smtClean="0">
                <a:solidFill>
                  <a:srgbClr val="002060"/>
                </a:solidFill>
              </a:rPr>
              <a:t>Imprinting is used extensively be horse breeders with great success!</a:t>
            </a:r>
            <a:r>
              <a:rPr lang="en-US" dirty="0">
                <a:solidFill>
                  <a:srgbClr val="002060"/>
                </a:solidFill>
              </a:rPr>
              <a:t> </a:t>
            </a:r>
            <a:r>
              <a:rPr lang="en-US" dirty="0" smtClean="0">
                <a:solidFill>
                  <a:srgbClr val="002060"/>
                </a:solidFill>
              </a:rPr>
              <a:t>We are lucky to have a bigger window.</a:t>
            </a:r>
          </a:p>
          <a:p>
            <a:r>
              <a:rPr lang="en-US" dirty="0" smtClean="0">
                <a:solidFill>
                  <a:srgbClr val="002060"/>
                </a:solidFill>
              </a:rPr>
              <a:t>Imprinting on puppies is between -3 weeks and 10+ weeks old. </a:t>
            </a:r>
          </a:p>
          <a:p>
            <a:r>
              <a:rPr lang="en-US" dirty="0" smtClean="0">
                <a:solidFill>
                  <a:srgbClr val="002060"/>
                </a:solidFill>
              </a:rPr>
              <a:t>Whelping box design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Case study</a:t>
            </a:r>
            <a:endParaRPr lang="en-US" dirty="0">
              <a:solidFill>
                <a:srgbClr val="002060"/>
              </a:solidFill>
            </a:endParaRPr>
          </a:p>
        </p:txBody>
      </p:sp>
      <p:sp>
        <p:nvSpPr>
          <p:cNvPr id="3" name="Content Placeholder 2"/>
          <p:cNvSpPr>
            <a:spLocks noGrp="1"/>
          </p:cNvSpPr>
          <p:nvPr>
            <p:ph idx="1"/>
          </p:nvPr>
        </p:nvSpPr>
        <p:spPr/>
        <p:txBody>
          <a:bodyPr/>
          <a:lstStyle/>
          <a:p>
            <a:pPr>
              <a:buNone/>
            </a:pPr>
            <a:r>
              <a:rPr lang="en-US" dirty="0" smtClean="0">
                <a:solidFill>
                  <a:srgbClr val="002060"/>
                </a:solidFill>
              </a:rPr>
              <a:t>She has a great pedigree that contains dogs with super temperaments. She is nervous and fearful because of the way she was raised. </a:t>
            </a:r>
          </a:p>
          <a:p>
            <a:pPr>
              <a:buNone/>
            </a:pPr>
            <a:endParaRPr lang="en-US" dirty="0" smtClean="0">
              <a:solidFill>
                <a:srgbClr val="002060"/>
              </a:solidFill>
            </a:endParaRPr>
          </a:p>
          <a:p>
            <a:pPr algn="ctr">
              <a:buNone/>
            </a:pPr>
            <a:r>
              <a:rPr lang="en-US" dirty="0" smtClean="0">
                <a:solidFill>
                  <a:srgbClr val="002060"/>
                </a:solidFill>
              </a:rPr>
              <a:t>How does this effect imprinting?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8"/>
            <a:ext cx="7924800" cy="6278562"/>
          </a:xfrm>
        </p:spPr>
        <p:txBody>
          <a:bodyPr/>
          <a:lstStyle/>
          <a:p>
            <a:r>
              <a:rPr lang="en-US" dirty="0" smtClean="0">
                <a:solidFill>
                  <a:srgbClr val="002060"/>
                </a:solidFill>
              </a:rPr>
              <a:t>The chances are high that the pups will learn from their mother fearful and nervous behavior is normal.  Correct her behavior issues before breeding!</a:t>
            </a:r>
            <a:endParaRPr lang="en-US" dirty="0">
              <a:solidFill>
                <a:srgbClr val="00206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Critical Periods</a:t>
            </a:r>
            <a:endParaRPr lang="en-US" dirty="0">
              <a:solidFill>
                <a:srgbClr val="002060"/>
              </a:solidFill>
            </a:endParaRPr>
          </a:p>
        </p:txBody>
      </p:sp>
      <p:sp>
        <p:nvSpPr>
          <p:cNvPr id="3" name="Content Placeholder 2"/>
          <p:cNvSpPr>
            <a:spLocks noGrp="1"/>
          </p:cNvSpPr>
          <p:nvPr>
            <p:ph idx="1"/>
          </p:nvPr>
        </p:nvSpPr>
        <p:spPr/>
        <p:txBody>
          <a:bodyPr>
            <a:normAutofit/>
          </a:bodyPr>
          <a:lstStyle/>
          <a:p>
            <a:pPr>
              <a:buNone/>
            </a:pPr>
            <a:r>
              <a:rPr lang="en-US" dirty="0" smtClean="0">
                <a:solidFill>
                  <a:srgbClr val="002060"/>
                </a:solidFill>
              </a:rPr>
              <a:t>Mental growth periods where specific learning happens from the puppy’s environment and experiences where optimum retention will take place.  </a:t>
            </a:r>
          </a:p>
          <a:p>
            <a:pPr>
              <a:buNone/>
            </a:pPr>
            <a:r>
              <a:rPr lang="en-US" dirty="0" smtClean="0">
                <a:solidFill>
                  <a:srgbClr val="002060"/>
                </a:solidFill>
              </a:rPr>
              <a:t>Timing is everything! Exposing to young can do damage where if only a few weeks older would had a more positive effect. Same goes for waiting to long. You missed your window.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383</TotalTime>
  <Words>1608</Words>
  <Application>Microsoft Office PowerPoint</Application>
  <PresentationFormat>On-screen Show (4:3)</PresentationFormat>
  <Paragraphs>142</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Breeder’s Guide to Raising Superstar Dogs</vt:lpstr>
      <vt:lpstr>Benefits</vt:lpstr>
      <vt:lpstr>Puppies enter new homes</vt:lpstr>
      <vt:lpstr>The research</vt:lpstr>
      <vt:lpstr>What is Socialization</vt:lpstr>
      <vt:lpstr>Imprinting</vt:lpstr>
      <vt:lpstr>Case study</vt:lpstr>
      <vt:lpstr>The chances are high that the pups will learn from their mother fearful and nervous behavior is normal.  Correct her behavior issues before breeding!</vt:lpstr>
      <vt:lpstr>Critical Periods</vt:lpstr>
      <vt:lpstr>Pre-natal</vt:lpstr>
      <vt:lpstr>Neo-natal </vt:lpstr>
      <vt:lpstr>Transitional Period</vt:lpstr>
      <vt:lpstr>Socialization Period</vt:lpstr>
      <vt:lpstr>Socialization Period</vt:lpstr>
      <vt:lpstr>Awareness Period</vt:lpstr>
      <vt:lpstr>First impact Period</vt:lpstr>
      <vt:lpstr>Seniority Classification Period</vt:lpstr>
      <vt:lpstr>Flight Instinct</vt:lpstr>
      <vt:lpstr>Second Impact Period</vt:lpstr>
      <vt:lpstr>Maturity</vt:lpstr>
      <vt:lpstr>What can we change</vt:lpstr>
      <vt:lpstr>Testing</vt:lpstr>
      <vt:lpstr>Be a part of my study</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PPP 2</dc:creator>
  <cp:lastModifiedBy>PPP 1</cp:lastModifiedBy>
  <cp:revision>35</cp:revision>
  <dcterms:created xsi:type="dcterms:W3CDTF">2009-11-07T04:46:50Z</dcterms:created>
  <dcterms:modified xsi:type="dcterms:W3CDTF">2009-11-07T22:44:17Z</dcterms:modified>
</cp:coreProperties>
</file>